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57" r:id="rId5"/>
    <p:sldId id="258" r:id="rId6"/>
    <p:sldId id="259" r:id="rId7"/>
    <p:sldId id="266" r:id="rId8"/>
    <p:sldId id="260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91" r:id="rId17"/>
    <p:sldId id="274" r:id="rId18"/>
    <p:sldId id="273" r:id="rId19"/>
    <p:sldId id="288" r:id="rId20"/>
    <p:sldId id="275" r:id="rId21"/>
    <p:sldId id="276" r:id="rId22"/>
    <p:sldId id="277" r:id="rId23"/>
    <p:sldId id="278" r:id="rId24"/>
    <p:sldId id="271" r:id="rId25"/>
    <p:sldId id="272" r:id="rId26"/>
    <p:sldId id="279" r:id="rId27"/>
    <p:sldId id="297" r:id="rId28"/>
    <p:sldId id="298" r:id="rId29"/>
    <p:sldId id="299" r:id="rId30"/>
    <p:sldId id="295" r:id="rId31"/>
    <p:sldId id="296" r:id="rId32"/>
    <p:sldId id="282" r:id="rId33"/>
    <p:sldId id="283" r:id="rId34"/>
    <p:sldId id="294" r:id="rId35"/>
    <p:sldId id="280" r:id="rId36"/>
    <p:sldId id="284" r:id="rId37"/>
    <p:sldId id="285" r:id="rId38"/>
    <p:sldId id="286" r:id="rId39"/>
    <p:sldId id="300" r:id="rId40"/>
    <p:sldId id="292" r:id="rId41"/>
    <p:sldId id="281" r:id="rId42"/>
    <p:sldId id="287" r:id="rId43"/>
    <p:sldId id="293" r:id="rId44"/>
    <p:sldId id="301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>
        <p:scale>
          <a:sx n="75" d="100"/>
          <a:sy n="75" d="100"/>
        </p:scale>
        <p:origin x="-182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9EB6-CA78-4127-B3B5-09B45DB628F3}" type="datetimeFigureOut">
              <a:rPr lang="fr-FR" smtClean="0"/>
              <a:pPr/>
              <a:t>20/02/2022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BC7D-B6ED-470D-A6C5-15070C861AD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9EB6-CA78-4127-B3B5-09B45DB628F3}" type="datetimeFigureOut">
              <a:rPr lang="fr-FR" smtClean="0"/>
              <a:pPr/>
              <a:t>20/02/2022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BC7D-B6ED-470D-A6C5-15070C861AD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9EB6-CA78-4127-B3B5-09B45DB628F3}" type="datetimeFigureOut">
              <a:rPr lang="fr-FR" smtClean="0"/>
              <a:pPr/>
              <a:t>20/02/2022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BC7D-B6ED-470D-A6C5-15070C861AD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9EB6-CA78-4127-B3B5-09B45DB628F3}" type="datetimeFigureOut">
              <a:rPr lang="fr-FR" smtClean="0"/>
              <a:pPr/>
              <a:t>20/02/2022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BC7D-B6ED-470D-A6C5-15070C861AD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9EB6-CA78-4127-B3B5-09B45DB628F3}" type="datetimeFigureOut">
              <a:rPr lang="fr-FR" smtClean="0"/>
              <a:pPr/>
              <a:t>20/02/2022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BC7D-B6ED-470D-A6C5-15070C861AD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9EB6-CA78-4127-B3B5-09B45DB628F3}" type="datetimeFigureOut">
              <a:rPr lang="fr-FR" smtClean="0"/>
              <a:pPr/>
              <a:t>20/02/2022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BC7D-B6ED-470D-A6C5-15070C861AD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9EB6-CA78-4127-B3B5-09B45DB628F3}" type="datetimeFigureOut">
              <a:rPr lang="fr-FR" smtClean="0"/>
              <a:pPr/>
              <a:t>20/02/2022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BC7D-B6ED-470D-A6C5-15070C861AD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9EB6-CA78-4127-B3B5-09B45DB628F3}" type="datetimeFigureOut">
              <a:rPr lang="fr-FR" smtClean="0"/>
              <a:pPr/>
              <a:t>20/02/2022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BC7D-B6ED-470D-A6C5-15070C861AD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9EB6-CA78-4127-B3B5-09B45DB628F3}" type="datetimeFigureOut">
              <a:rPr lang="fr-FR" smtClean="0"/>
              <a:pPr/>
              <a:t>20/02/2022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BC7D-B6ED-470D-A6C5-15070C861AD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9EB6-CA78-4127-B3B5-09B45DB628F3}" type="datetimeFigureOut">
              <a:rPr lang="fr-FR" smtClean="0"/>
              <a:pPr/>
              <a:t>20/02/2022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BC7D-B6ED-470D-A6C5-15070C861AD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9EB6-CA78-4127-B3B5-09B45DB628F3}" type="datetimeFigureOut">
              <a:rPr lang="fr-FR" smtClean="0"/>
              <a:pPr/>
              <a:t>20/02/2022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BC7D-B6ED-470D-A6C5-15070C861AD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29EB6-CA78-4127-B3B5-09B45DB628F3}" type="datetimeFigureOut">
              <a:rPr lang="fr-FR" smtClean="0"/>
              <a:pPr/>
              <a:t>20/02/2022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BC7D-B6ED-470D-A6C5-15070C861AD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photo.fr/collim_fr.html" TargetMode="External"/><Relationship Id="rId2" Type="http://schemas.openxmlformats.org/officeDocument/2006/relationships/hyperlink" Target="http://www.astrosurf.com/altaz/collimatio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trosurf.com/d_bergeron/astronomie/Bibliotheque/collimation/collimation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/>
          <a:lstStyle/>
          <a:p>
            <a:r>
              <a:rPr lang="fr-BE" dirty="0" smtClean="0"/>
              <a:t>Collimation des télescopes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3286124"/>
            <a:ext cx="6400800" cy="1752600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fr-BE" dirty="0" smtClean="0"/>
              <a:t> Aligner miroirs entre eux</a:t>
            </a:r>
          </a:p>
          <a:p>
            <a:pPr algn="l">
              <a:buFontTx/>
              <a:buChar char="-"/>
            </a:pPr>
            <a:r>
              <a:rPr lang="fr-BE" dirty="0"/>
              <a:t> </a:t>
            </a:r>
            <a:r>
              <a:rPr lang="fr-BE" dirty="0" smtClean="0"/>
              <a:t>Aligner axe optique au télescope</a:t>
            </a:r>
          </a:p>
          <a:p>
            <a:pPr algn="l">
              <a:buFontTx/>
              <a:buChar char="-"/>
            </a:pPr>
            <a:r>
              <a:rPr lang="fr-BE" dirty="0"/>
              <a:t> </a:t>
            </a:r>
            <a:r>
              <a:rPr lang="fr-BE" dirty="0" smtClean="0"/>
              <a:t>Aligner le porte oculaire au système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Comment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Aligner les miroirs entre eux</a:t>
            </a:r>
          </a:p>
          <a:p>
            <a:r>
              <a:rPr lang="fr-BE" dirty="0" smtClean="0"/>
              <a:t>Aligner sur le tube du télescope</a:t>
            </a:r>
            <a:endParaRPr lang="fr-BE" dirty="0"/>
          </a:p>
        </p:txBody>
      </p:sp>
      <p:pic>
        <p:nvPicPr>
          <p:cNvPr id="4" name="Image 3" descr="axe porte oculaire faux align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4143380"/>
            <a:ext cx="5525272" cy="2029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Comment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Aligner les miroirs entre eux</a:t>
            </a:r>
          </a:p>
          <a:p>
            <a:r>
              <a:rPr lang="fr-BE" dirty="0" smtClean="0"/>
              <a:t>Aligner sur le tube du télescope</a:t>
            </a:r>
          </a:p>
          <a:p>
            <a:r>
              <a:rPr lang="fr-BE" dirty="0" smtClean="0"/>
              <a:t>Aligner le tube du porte-oculaire</a:t>
            </a:r>
            <a:endParaRPr lang="fr-BE" dirty="0"/>
          </a:p>
        </p:txBody>
      </p:sp>
      <p:pic>
        <p:nvPicPr>
          <p:cNvPr id="4" name="Image 3" descr="porte oculai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4143380"/>
            <a:ext cx="5525272" cy="2114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Comment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Aligner les miroirs entre eux</a:t>
            </a:r>
          </a:p>
          <a:p>
            <a:r>
              <a:rPr lang="fr-BE" dirty="0" smtClean="0"/>
              <a:t>Aligner sur le tube du télescope</a:t>
            </a:r>
          </a:p>
          <a:p>
            <a:r>
              <a:rPr lang="fr-BE" dirty="0" smtClean="0"/>
              <a:t>Aligner le tube du porte-oculaire </a:t>
            </a:r>
          </a:p>
          <a:p>
            <a:r>
              <a:rPr lang="fr-BE" dirty="0" smtClean="0"/>
              <a:t>Aligner le miroir secondaire (newton)</a:t>
            </a:r>
          </a:p>
          <a:p>
            <a:endParaRPr lang="fr-BE" dirty="0"/>
          </a:p>
        </p:txBody>
      </p:sp>
      <p:pic>
        <p:nvPicPr>
          <p:cNvPr id="4" name="Image 3" descr="porte oculai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000504"/>
            <a:ext cx="4500594" cy="2148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Avec quoi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911741"/>
          </a:xfrm>
        </p:spPr>
        <p:txBody>
          <a:bodyPr/>
          <a:lstStyle/>
          <a:p>
            <a:pPr algn="ctr">
              <a:buNone/>
            </a:pPr>
            <a:r>
              <a:rPr lang="fr-BE" sz="2400" dirty="0" smtClean="0"/>
              <a:t>Le </a:t>
            </a:r>
            <a:r>
              <a:rPr lang="fr-BE" sz="2400" dirty="0" err="1" smtClean="0"/>
              <a:t>cheschire</a:t>
            </a:r>
            <a:r>
              <a:rPr lang="fr-BE" sz="2400" dirty="0" smtClean="0"/>
              <a:t> !</a:t>
            </a:r>
          </a:p>
          <a:p>
            <a:pPr algn="ctr">
              <a:buNone/>
            </a:pPr>
            <a:r>
              <a:rPr lang="fr-BE" sz="2400" dirty="0" smtClean="0"/>
              <a:t>L’outil à tout faire et que tout </a:t>
            </a:r>
            <a:r>
              <a:rPr lang="fr-BE" sz="2400" dirty="0" err="1" smtClean="0"/>
              <a:t>astram</a:t>
            </a:r>
            <a:r>
              <a:rPr lang="fr-BE" sz="2400" dirty="0" smtClean="0"/>
              <a:t> devrait posséder</a:t>
            </a:r>
          </a:p>
          <a:p>
            <a:pPr algn="ctr">
              <a:buNone/>
            </a:pPr>
            <a:endParaRPr lang="fr-BE" sz="2400" dirty="0" smtClean="0"/>
          </a:p>
          <a:p>
            <a:pPr>
              <a:buNone/>
            </a:pPr>
            <a:endParaRPr lang="fr-BE" dirty="0"/>
          </a:p>
        </p:txBody>
      </p:sp>
      <p:pic>
        <p:nvPicPr>
          <p:cNvPr id="4" name="Image 3" descr="cheschire_pet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357430"/>
            <a:ext cx="2500330" cy="2075274"/>
          </a:xfrm>
          <a:prstGeom prst="rect">
            <a:avLst/>
          </a:prstGeom>
        </p:spPr>
      </p:pic>
      <p:pic>
        <p:nvPicPr>
          <p:cNvPr id="5" name="Image 4" descr="chesh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571744"/>
            <a:ext cx="3524861" cy="1442843"/>
          </a:xfrm>
          <a:prstGeom prst="rect">
            <a:avLst/>
          </a:prstGeom>
        </p:spPr>
      </p:pic>
      <p:cxnSp>
        <p:nvCxnSpPr>
          <p:cNvPr id="7" name="Connecteur en angle 6"/>
          <p:cNvCxnSpPr/>
          <p:nvPr/>
        </p:nvCxnSpPr>
        <p:spPr>
          <a:xfrm>
            <a:off x="1285852" y="4643446"/>
            <a:ext cx="500066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071670" y="471488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Alignement des miroirs</a:t>
            </a:r>
            <a:endParaRPr lang="fr-BE" dirty="0"/>
          </a:p>
        </p:txBody>
      </p:sp>
      <p:cxnSp>
        <p:nvCxnSpPr>
          <p:cNvPr id="11" name="Connecteur en angle 10"/>
          <p:cNvCxnSpPr/>
          <p:nvPr/>
        </p:nvCxnSpPr>
        <p:spPr>
          <a:xfrm>
            <a:off x="1428728" y="5143512"/>
            <a:ext cx="500066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071670" y="5202808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Alignement du secondaire par rapport au porte oculaire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Avec quoi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>
              <a:buNone/>
            </a:pPr>
            <a:r>
              <a:rPr lang="fr-BE" sz="2400" dirty="0" smtClean="0"/>
              <a:t>Le laser</a:t>
            </a:r>
          </a:p>
          <a:p>
            <a:pPr algn="ctr">
              <a:buNone/>
            </a:pPr>
            <a:r>
              <a:rPr lang="fr-BE" sz="2400" dirty="0" smtClean="0"/>
              <a:t>L’outil pour newton (</a:t>
            </a:r>
            <a:r>
              <a:rPr lang="fr-BE" sz="2400" dirty="0" err="1" smtClean="0"/>
              <a:t>dobson</a:t>
            </a:r>
            <a:r>
              <a:rPr lang="fr-BE" sz="2400" dirty="0" smtClean="0"/>
              <a:t>) et réglage de nuit</a:t>
            </a:r>
          </a:p>
          <a:p>
            <a:pPr algn="ctr">
              <a:buNone/>
            </a:pPr>
            <a:endParaRPr lang="fr-BE" sz="2400" dirty="0" smtClean="0"/>
          </a:p>
          <a:p>
            <a:pPr>
              <a:buNone/>
            </a:pPr>
            <a:endParaRPr lang="fr-BE" dirty="0"/>
          </a:p>
        </p:txBody>
      </p:sp>
      <p:pic>
        <p:nvPicPr>
          <p:cNvPr id="5" name="Image 4" descr="las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62745" y="476695"/>
            <a:ext cx="2618509" cy="6858000"/>
          </a:xfrm>
          <a:prstGeom prst="rect">
            <a:avLst/>
          </a:prstGeom>
        </p:spPr>
      </p:pic>
      <p:cxnSp>
        <p:nvCxnSpPr>
          <p:cNvPr id="7" name="Connecteur en angle 6"/>
          <p:cNvCxnSpPr/>
          <p:nvPr/>
        </p:nvCxnSpPr>
        <p:spPr>
          <a:xfrm>
            <a:off x="1571604" y="5429264"/>
            <a:ext cx="928694" cy="5000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786050" y="571501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Permet l’alignement rapide des miroirs entre eux de nuit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</a:t>
            </a:r>
            <a:r>
              <a:rPr lang="fr-BE" dirty="0" err="1" smtClean="0"/>
              <a:t>cateye</a:t>
            </a:r>
            <a:r>
              <a:rPr lang="fr-BE" dirty="0" smtClean="0"/>
              <a:t> et dérivés…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Outil de performance pour l’astrographe !</a:t>
            </a:r>
          </a:p>
          <a:p>
            <a:r>
              <a:rPr lang="fr-BE" dirty="0" smtClean="0"/>
              <a:t>Plus précis qu’un laser </a:t>
            </a:r>
          </a:p>
          <a:p>
            <a:r>
              <a:rPr lang="fr-BE" dirty="0" smtClean="0"/>
              <a:t>Réglage de jour !</a:t>
            </a:r>
          </a:p>
          <a:p>
            <a:endParaRPr lang="fr-BE" dirty="0"/>
          </a:p>
        </p:txBody>
      </p:sp>
      <p:pic>
        <p:nvPicPr>
          <p:cNvPr id="4" name="Image 3" descr="catey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429000"/>
            <a:ext cx="4286248" cy="2556223"/>
          </a:xfrm>
          <a:prstGeom prst="rect">
            <a:avLst/>
          </a:prstGeom>
        </p:spPr>
      </p:pic>
      <p:pic>
        <p:nvPicPr>
          <p:cNvPr id="5" name="Espace réservé du contenu 3" descr="Alignement catey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143380"/>
            <a:ext cx="2476500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instruments</a:t>
            </a:r>
            <a:endParaRPr lang="fr-BE" dirty="0"/>
          </a:p>
        </p:txBody>
      </p:sp>
      <p:pic>
        <p:nvPicPr>
          <p:cNvPr id="4" name="Espace réservé du contenu 3" descr="istockphoto-636059542-612x6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362851"/>
            <a:ext cx="5072098" cy="507209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lunette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268931"/>
          </a:xfrm>
        </p:spPr>
        <p:txBody>
          <a:bodyPr/>
          <a:lstStyle/>
          <a:p>
            <a:pPr algn="ctr">
              <a:buNone/>
            </a:pPr>
            <a:r>
              <a:rPr lang="fr-BE" dirty="0" smtClean="0"/>
              <a:t>Touche pas à çà p…</a:t>
            </a:r>
          </a:p>
          <a:p>
            <a:pPr algn="ctr">
              <a:buNone/>
            </a:pPr>
            <a:endParaRPr lang="fr-BE" dirty="0" smtClean="0"/>
          </a:p>
          <a:p>
            <a:pPr algn="ctr">
              <a:buNone/>
            </a:pPr>
            <a:endParaRPr lang="fr-BE" dirty="0"/>
          </a:p>
        </p:txBody>
      </p:sp>
      <p:pic>
        <p:nvPicPr>
          <p:cNvPr id="4" name="Image 3" descr="lunet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364" y="1571612"/>
            <a:ext cx="5525272" cy="1928826"/>
          </a:xfrm>
          <a:prstGeom prst="rect">
            <a:avLst/>
          </a:prstGeom>
        </p:spPr>
      </p:pic>
      <p:pic>
        <p:nvPicPr>
          <p:cNvPr id="5" name="Image 4" descr="petzv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357694"/>
            <a:ext cx="2981325" cy="2019300"/>
          </a:xfrm>
          <a:prstGeom prst="rect">
            <a:avLst/>
          </a:prstGeom>
        </p:spPr>
      </p:pic>
      <p:pic>
        <p:nvPicPr>
          <p:cNvPr id="6" name="Image 5" descr="Optique_Sonn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4357694"/>
            <a:ext cx="3505192" cy="193253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85786" y="3714752"/>
            <a:ext cx="7572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Alignement par un opticien =&gt; retour chez le fabriquant pour la plupart du temps</a:t>
            </a:r>
            <a:endParaRPr lang="fr-BE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58259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Différents instruments </a:t>
            </a:r>
            <a:br>
              <a:rPr lang="fr-BE" dirty="0" smtClean="0"/>
            </a:br>
            <a:r>
              <a:rPr lang="fr-BE" dirty="0" smtClean="0"/>
              <a:t>Différents réglages</a:t>
            </a:r>
            <a:endParaRPr lang="fr-BE" dirty="0"/>
          </a:p>
        </p:txBody>
      </p:sp>
      <p:pic>
        <p:nvPicPr>
          <p:cNvPr id="4" name="Espace réservé du contenu 3" descr="schmid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1142976" y="1571612"/>
            <a:ext cx="3104762" cy="2152951"/>
          </a:xfrm>
        </p:spPr>
      </p:pic>
      <p:pic>
        <p:nvPicPr>
          <p:cNvPr id="5" name="Image 4" descr="Maksutov_spot_cassegra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718" y="4071942"/>
            <a:ext cx="4643438" cy="212776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2000" y="1928802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Schmidt </a:t>
            </a:r>
            <a:r>
              <a:rPr lang="fr-BE" dirty="0" err="1" smtClean="0"/>
              <a:t>cassegrain</a:t>
            </a:r>
            <a:r>
              <a:rPr lang="fr-BE" dirty="0" smtClean="0"/>
              <a:t> :</a:t>
            </a:r>
            <a:br>
              <a:rPr lang="fr-BE" dirty="0" smtClean="0"/>
            </a:br>
            <a:r>
              <a:rPr lang="fr-BE" dirty="0" smtClean="0"/>
              <a:t>- miroir primaire fixe;</a:t>
            </a:r>
          </a:p>
          <a:p>
            <a:r>
              <a:rPr lang="fr-BE" dirty="0" smtClean="0"/>
              <a:t>- Alignement uniquement sur le secondaire</a:t>
            </a:r>
            <a:br>
              <a:rPr lang="fr-BE" dirty="0" smtClean="0"/>
            </a:br>
            <a:r>
              <a:rPr lang="fr-BE" dirty="0" smtClean="0"/>
              <a:t>- Sur une étoile ajuster les 3 vis à l’avant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357158" y="4429132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Maksutov</a:t>
            </a:r>
            <a:r>
              <a:rPr lang="fr-BE" dirty="0" smtClean="0"/>
              <a:t> :</a:t>
            </a:r>
          </a:p>
          <a:p>
            <a:pPr>
              <a:buFontTx/>
              <a:buChar char="-"/>
            </a:pPr>
            <a:r>
              <a:rPr lang="fr-BE" dirty="0" smtClean="0"/>
              <a:t>Ménisque avec secondaire fixe;</a:t>
            </a:r>
          </a:p>
          <a:p>
            <a:pPr>
              <a:buFontTx/>
              <a:buChar char="-"/>
            </a:pPr>
            <a:r>
              <a:rPr lang="fr-BE" dirty="0" smtClean="0"/>
              <a:t>Seul le socle et miroir primaire bougent</a:t>
            </a:r>
          </a:p>
          <a:p>
            <a:pPr>
              <a:buFontTx/>
              <a:buChar char="-"/>
            </a:pPr>
            <a:r>
              <a:rPr lang="fr-BE" dirty="0" smtClean="0"/>
              <a:t> Sur une étoile ajuster les 3 vis arrières</a:t>
            </a:r>
            <a:endParaRPr lang="fr-B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R.C.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r>
              <a:rPr lang="fr-BE" dirty="0" smtClean="0"/>
              <a:t>Télescope très pointu et sensible au réglage !</a:t>
            </a:r>
          </a:p>
          <a:p>
            <a:pPr algn="ctr">
              <a:buNone/>
            </a:pPr>
            <a:endParaRPr lang="fr-BE" dirty="0"/>
          </a:p>
        </p:txBody>
      </p:sp>
      <p:pic>
        <p:nvPicPr>
          <p:cNvPr id="4" name="Image 3" descr="1200px-Ritchey-Chretien-Cassegrain-Teleskop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785926"/>
            <a:ext cx="5214942" cy="2329341"/>
          </a:xfrm>
          <a:prstGeom prst="rect">
            <a:avLst/>
          </a:prstGeom>
        </p:spPr>
      </p:pic>
      <p:cxnSp>
        <p:nvCxnSpPr>
          <p:cNvPr id="6" name="Connecteur en angle 5"/>
          <p:cNvCxnSpPr/>
          <p:nvPr/>
        </p:nvCxnSpPr>
        <p:spPr>
          <a:xfrm>
            <a:off x="2071670" y="4429132"/>
            <a:ext cx="428628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500298" y="4514687"/>
            <a:ext cx="628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Réglage du porte oculaire au centre du secondaire</a:t>
            </a:r>
          </a:p>
          <a:p>
            <a:r>
              <a:rPr lang="fr-BE" dirty="0" smtClean="0"/>
              <a:t>     Sur les petits modèles commerciaux le socle entier est réglé</a:t>
            </a:r>
            <a:br>
              <a:rPr lang="fr-BE" dirty="0" smtClean="0"/>
            </a:br>
            <a:r>
              <a:rPr lang="fr-BE" dirty="0" smtClean="0"/>
              <a:t>     usine.</a:t>
            </a:r>
          </a:p>
          <a:p>
            <a:r>
              <a:rPr lang="fr-BE" dirty="0" smtClean="0"/>
              <a:t>Le porte-oculaire s’aligne sur le secondaire (laser).</a:t>
            </a:r>
            <a:br>
              <a:rPr lang="fr-BE" dirty="0" smtClean="0"/>
            </a:br>
            <a:r>
              <a:rPr lang="fr-BE" dirty="0" smtClean="0"/>
              <a:t>Le secondaire est ensuite aligné sur une étoile.</a:t>
            </a:r>
            <a:endParaRPr lang="fr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-142900"/>
            <a:ext cx="7772400" cy="1470025"/>
          </a:xfrm>
        </p:spPr>
        <p:txBody>
          <a:bodyPr/>
          <a:lstStyle/>
          <a:p>
            <a:r>
              <a:rPr lang="fr-BE" dirty="0" smtClean="0"/>
              <a:t>Sommaire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1142984"/>
            <a:ext cx="6400800" cy="3429024"/>
          </a:xfrm>
        </p:spPr>
        <p:txBody>
          <a:bodyPr>
            <a:normAutofit lnSpcReduction="10000"/>
          </a:bodyPr>
          <a:lstStyle/>
          <a:p>
            <a:pPr algn="l">
              <a:buFontTx/>
              <a:buChar char="-"/>
            </a:pPr>
            <a:r>
              <a:rPr lang="fr-BE" dirty="0" smtClean="0"/>
              <a:t> Observer l’aspect d’une étoile</a:t>
            </a:r>
          </a:p>
          <a:p>
            <a:pPr algn="l">
              <a:buFontTx/>
              <a:buChar char="-"/>
            </a:pPr>
            <a:r>
              <a:rPr lang="fr-BE" dirty="0" smtClean="0"/>
              <a:t> Alignement ?</a:t>
            </a:r>
          </a:p>
          <a:p>
            <a:pPr algn="l">
              <a:buFontTx/>
              <a:buChar char="-"/>
            </a:pPr>
            <a:r>
              <a:rPr lang="fr-BE" dirty="0"/>
              <a:t> </a:t>
            </a:r>
            <a:r>
              <a:rPr lang="fr-BE" dirty="0" smtClean="0"/>
              <a:t>Outil d’alignement</a:t>
            </a:r>
          </a:p>
          <a:p>
            <a:pPr algn="l">
              <a:buFontTx/>
              <a:buChar char="-"/>
            </a:pPr>
            <a:r>
              <a:rPr lang="fr-BE" dirty="0"/>
              <a:t> </a:t>
            </a:r>
            <a:r>
              <a:rPr lang="fr-BE" dirty="0" smtClean="0"/>
              <a:t>Type d’instruments</a:t>
            </a:r>
          </a:p>
          <a:p>
            <a:pPr algn="l">
              <a:buFontTx/>
              <a:buChar char="-"/>
            </a:pPr>
            <a:r>
              <a:rPr lang="fr-BE" dirty="0" smtClean="0"/>
              <a:t> Utiliser les outils</a:t>
            </a:r>
          </a:p>
          <a:p>
            <a:pPr algn="l">
              <a:buFontTx/>
              <a:buChar char="-"/>
            </a:pPr>
            <a:r>
              <a:rPr lang="fr-BE" dirty="0" smtClean="0"/>
              <a:t> Pratique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télescope Newton/astrographe</a:t>
            </a:r>
            <a:endParaRPr lang="fr-BE" dirty="0"/>
          </a:p>
        </p:txBody>
      </p:sp>
      <p:pic>
        <p:nvPicPr>
          <p:cNvPr id="4" name="Espace réservé du contenu 3" descr="Telescope-Newt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4071966" cy="2875826"/>
          </a:xfrm>
        </p:spPr>
      </p:pic>
      <p:pic>
        <p:nvPicPr>
          <p:cNvPr id="5" name="Image 4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4357694"/>
            <a:ext cx="4648210" cy="204906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5720" y="4786322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BE" dirty="0" smtClean="0"/>
              <a:t>Cas le plus complexe;</a:t>
            </a:r>
          </a:p>
          <a:p>
            <a:pPr>
              <a:buFont typeface="Arial" pitchFamily="34" charset="0"/>
              <a:buChar char="•"/>
            </a:pPr>
            <a:r>
              <a:rPr lang="fr-BE" dirty="0" smtClean="0"/>
              <a:t>Plus couramment rencontré;</a:t>
            </a:r>
          </a:p>
          <a:p>
            <a:pPr>
              <a:buFont typeface="Arial" pitchFamily="34" charset="0"/>
              <a:buChar char="•"/>
            </a:pPr>
            <a:r>
              <a:rPr lang="fr-BE" dirty="0" smtClean="0"/>
              <a:t>Souvent utilisé comme astrographe</a:t>
            </a:r>
          </a:p>
          <a:p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5143504" y="1500174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Composition :</a:t>
            </a:r>
          </a:p>
          <a:p>
            <a:pPr>
              <a:buFontTx/>
              <a:buChar char="-"/>
            </a:pPr>
            <a:r>
              <a:rPr lang="fr-BE" dirty="0" smtClean="0"/>
              <a:t>Primaire réglable;</a:t>
            </a:r>
          </a:p>
          <a:p>
            <a:pPr>
              <a:buFontTx/>
              <a:buChar char="-"/>
            </a:pPr>
            <a:r>
              <a:rPr lang="fr-BE" dirty="0" smtClean="0"/>
              <a:t>Secondaire réglable;</a:t>
            </a:r>
          </a:p>
          <a:p>
            <a:pPr>
              <a:buFontTx/>
              <a:buChar char="-"/>
            </a:pPr>
            <a:r>
              <a:rPr lang="fr-BE" dirty="0" smtClean="0"/>
              <a:t>Tube porte oculaire réglable;</a:t>
            </a:r>
          </a:p>
          <a:p>
            <a:pPr>
              <a:buFontTx/>
              <a:buChar char="-"/>
            </a:pPr>
            <a:r>
              <a:rPr lang="fr-BE" dirty="0" smtClean="0"/>
              <a:t>Souvent avec un correcteur de champ</a:t>
            </a:r>
            <a:endParaRPr lang="fr-BE" dirty="0"/>
          </a:p>
        </p:txBody>
      </p:sp>
      <p:cxnSp>
        <p:nvCxnSpPr>
          <p:cNvPr id="9" name="Connecteur en angle 8"/>
          <p:cNvCxnSpPr/>
          <p:nvPr/>
        </p:nvCxnSpPr>
        <p:spPr>
          <a:xfrm>
            <a:off x="5214942" y="3071810"/>
            <a:ext cx="500066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857884" y="321468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Alignement de tout nécessaire !</a:t>
            </a:r>
            <a:endParaRPr lang="fr-B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Réglage SC, </a:t>
            </a:r>
            <a:r>
              <a:rPr lang="fr-BE" dirty="0" err="1" smtClean="0"/>
              <a:t>mak</a:t>
            </a:r>
            <a:r>
              <a:rPr lang="fr-BE" dirty="0" smtClean="0"/>
              <a:t>, similaires</a:t>
            </a:r>
            <a:endParaRPr lang="fr-BE" dirty="0"/>
          </a:p>
        </p:txBody>
      </p:sp>
      <p:pic>
        <p:nvPicPr>
          <p:cNvPr id="4" name="Espace réservé du contenu 3" descr="mouvement lors du régl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4071942"/>
            <a:ext cx="5525272" cy="2085714"/>
          </a:xfrm>
        </p:spPr>
      </p:pic>
      <p:pic>
        <p:nvPicPr>
          <p:cNvPr id="8" name="Image 7" descr="Collimination_Guide_Fig_01_4287dd62-a3ba-446a-9812-25032dd85f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357298"/>
            <a:ext cx="5500726" cy="229655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pPr algn="l"/>
            <a:r>
              <a:rPr lang="fr-BE" dirty="0" smtClean="0"/>
              <a:t>   Image finale</a:t>
            </a:r>
            <a:endParaRPr lang="fr-BE" dirty="0"/>
          </a:p>
        </p:txBody>
      </p:sp>
      <p:pic>
        <p:nvPicPr>
          <p:cNvPr id="4" name="Espace réservé du contenu 3" descr="scco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428736"/>
            <a:ext cx="2143125" cy="2133600"/>
          </a:xfrm>
        </p:spPr>
      </p:pic>
      <p:pic>
        <p:nvPicPr>
          <p:cNvPr id="5" name="Image 4" descr="disque ai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4000504"/>
            <a:ext cx="1905266" cy="1961905"/>
          </a:xfrm>
          <a:prstGeom prst="rect">
            <a:avLst/>
          </a:prstGeom>
        </p:spPr>
      </p:pic>
      <p:pic>
        <p:nvPicPr>
          <p:cNvPr id="6" name="Image 5" descr="Collimination_GuideFigures2-5_1_30430877-80e0-4dab-93ad-c091284769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0"/>
            <a:ext cx="153271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Newton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BE" dirty="0" smtClean="0"/>
              <a:t>Astrographe le plus courant et le plus difficile</a:t>
            </a:r>
          </a:p>
          <a:p>
            <a:pPr algn="ctr">
              <a:buNone/>
            </a:pPr>
            <a:endParaRPr lang="fr-BE" dirty="0" smtClean="0"/>
          </a:p>
          <a:p>
            <a:pPr algn="ctr">
              <a:buNone/>
            </a:pPr>
            <a:endParaRPr lang="fr-BE" dirty="0"/>
          </a:p>
        </p:txBody>
      </p:sp>
      <p:pic>
        <p:nvPicPr>
          <p:cNvPr id="4" name="Image 3" descr="defoc_collim_decollim_OK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357430"/>
            <a:ext cx="762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secondaire d’un newton</a:t>
            </a:r>
            <a:endParaRPr lang="fr-BE" dirty="0"/>
          </a:p>
        </p:txBody>
      </p:sp>
      <p:pic>
        <p:nvPicPr>
          <p:cNvPr id="4" name="Espace réservé du contenu 3" descr="primaire et secondai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619" y="1571612"/>
            <a:ext cx="5504762" cy="2847619"/>
          </a:xfrm>
        </p:spPr>
      </p:pic>
      <p:sp>
        <p:nvSpPr>
          <p:cNvPr id="6" name="ZoneTexte 5"/>
          <p:cNvSpPr txBox="1"/>
          <p:nvPr/>
        </p:nvSpPr>
        <p:spPr>
          <a:xfrm>
            <a:off x="1857356" y="4714884"/>
            <a:ext cx="5214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Le secondaire s’ajuste  à l’aide de 3 vis tirant/poussant 1. inclinaison</a:t>
            </a:r>
            <a:br>
              <a:rPr lang="fr-BE" dirty="0" smtClean="0"/>
            </a:br>
            <a:r>
              <a:rPr lang="fr-BE" dirty="0" smtClean="0"/>
              <a:t>2. hauteur</a:t>
            </a:r>
            <a:br>
              <a:rPr lang="fr-BE" dirty="0" smtClean="0"/>
            </a:br>
            <a:r>
              <a:rPr lang="fr-BE" dirty="0" smtClean="0"/>
              <a:t>3. rotation</a:t>
            </a:r>
          </a:p>
          <a:p>
            <a:r>
              <a:rPr lang="fr-BE" dirty="0" smtClean="0"/>
              <a:t>4. Centrage (en usine en général =&gt; offset)</a:t>
            </a:r>
            <a:endParaRPr lang="fr-B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primaire d’un newton</a:t>
            </a:r>
            <a:endParaRPr lang="fr-BE" dirty="0"/>
          </a:p>
        </p:txBody>
      </p:sp>
      <p:pic>
        <p:nvPicPr>
          <p:cNvPr id="8" name="Espace réservé du contenu 7" descr="support miroir primai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357298"/>
            <a:ext cx="5372850" cy="2561905"/>
          </a:xfrm>
        </p:spPr>
      </p:pic>
      <p:sp>
        <p:nvSpPr>
          <p:cNvPr id="9" name="ZoneTexte 8"/>
          <p:cNvSpPr txBox="1"/>
          <p:nvPr/>
        </p:nvSpPr>
        <p:spPr>
          <a:xfrm>
            <a:off x="714348" y="4572008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Le primaire s’ajuste à l’aide de :</a:t>
            </a:r>
          </a:p>
          <a:p>
            <a:pPr>
              <a:buFontTx/>
              <a:buChar char="-"/>
            </a:pPr>
            <a:r>
              <a:rPr lang="fr-BE" dirty="0" smtClean="0"/>
              <a:t> 3 vis </a:t>
            </a:r>
            <a:r>
              <a:rPr lang="fr-BE" dirty="0" err="1" smtClean="0"/>
              <a:t>poussantes</a:t>
            </a:r>
            <a:r>
              <a:rPr lang="fr-BE" dirty="0" smtClean="0"/>
              <a:t> ;</a:t>
            </a:r>
          </a:p>
          <a:p>
            <a:pPr>
              <a:buFontTx/>
              <a:buChar char="-"/>
            </a:pPr>
            <a:r>
              <a:rPr lang="fr-BE" dirty="0" smtClean="0"/>
              <a:t> 3 vis </a:t>
            </a:r>
            <a:r>
              <a:rPr lang="fr-BE" dirty="0" err="1" smtClean="0"/>
              <a:t>tirantes</a:t>
            </a:r>
            <a:r>
              <a:rPr lang="fr-BE" dirty="0" smtClean="0"/>
              <a:t> et de blocage</a:t>
            </a:r>
          </a:p>
          <a:p>
            <a:r>
              <a:rPr lang="fr-BE" dirty="0" smtClean="0"/>
              <a:t>Elles sont placées en étoiles, 3 sont plus petites que les 3 autres.  Elles agissent sur le barillet du miroir principale</a:t>
            </a:r>
            <a:endParaRPr lang="fr-B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Outils nécessaires</a:t>
            </a:r>
            <a:endParaRPr lang="fr-BE" dirty="0"/>
          </a:p>
        </p:txBody>
      </p:sp>
      <p:pic>
        <p:nvPicPr>
          <p:cNvPr id="4" name="Espace réservé du contenu 3" descr="cheschire_pet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990" y="1500174"/>
            <a:ext cx="1881184" cy="1561383"/>
          </a:xfrm>
        </p:spPr>
      </p:pic>
      <p:pic>
        <p:nvPicPr>
          <p:cNvPr id="5" name="Image 4" descr="las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827" y="1857364"/>
            <a:ext cx="1380693" cy="3616101"/>
          </a:xfrm>
          <a:prstGeom prst="rect">
            <a:avLst/>
          </a:prstGeom>
        </p:spPr>
      </p:pic>
      <p:pic>
        <p:nvPicPr>
          <p:cNvPr id="6" name="Image 5" descr="catey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458315"/>
            <a:ext cx="4143372" cy="2471015"/>
          </a:xfrm>
          <a:prstGeom prst="rect">
            <a:avLst/>
          </a:prstGeom>
        </p:spPr>
      </p:pic>
      <p:pic>
        <p:nvPicPr>
          <p:cNvPr id="7" name="Image 6" descr="oeillet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1500174"/>
            <a:ext cx="2065733" cy="165258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Laser : seulement miroirs</a:t>
            </a:r>
            <a:endParaRPr lang="fr-BE" dirty="0"/>
          </a:p>
        </p:txBody>
      </p:sp>
      <p:pic>
        <p:nvPicPr>
          <p:cNvPr id="4" name="Espace réservé du contenu 3" descr="IMG_03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Repère sur </a:t>
            </a:r>
            <a:r>
              <a:rPr lang="fr-BE" dirty="0" err="1" smtClean="0"/>
              <a:t>oeilleton</a:t>
            </a:r>
            <a:endParaRPr lang="fr-BE" dirty="0"/>
          </a:p>
        </p:txBody>
      </p:sp>
      <p:pic>
        <p:nvPicPr>
          <p:cNvPr id="4" name="Espace réservé du contenu 3" descr="IMG_03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Retour du laser</a:t>
            </a:r>
            <a:endParaRPr lang="fr-BE" dirty="0"/>
          </a:p>
        </p:txBody>
      </p:sp>
      <p:pic>
        <p:nvPicPr>
          <p:cNvPr id="4" name="Espace réservé du contenu 3" descr="IMG_0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= </a:t>
            </a:r>
            <a:r>
              <a:rPr lang="fr-BE" dirty="0" err="1" smtClean="0"/>
              <a:t>Geométrie</a:t>
            </a:r>
            <a:r>
              <a:rPr lang="fr-BE" dirty="0" smtClean="0"/>
              <a:t> du télescope !</a:t>
            </a:r>
            <a:endParaRPr lang="fr-BE" dirty="0"/>
          </a:p>
        </p:txBody>
      </p:sp>
      <p:pic>
        <p:nvPicPr>
          <p:cNvPr id="4" name="Espace réservé du contenu 3" descr="geometrie-parallelisme_71562c97f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Cheschire</a:t>
            </a:r>
            <a:r>
              <a:rPr lang="fr-BE" dirty="0" smtClean="0"/>
              <a:t> ou </a:t>
            </a:r>
            <a:r>
              <a:rPr lang="fr-BE" dirty="0" err="1" smtClean="0"/>
              <a:t>oeilleton</a:t>
            </a:r>
            <a:endParaRPr lang="fr-BE" dirty="0"/>
          </a:p>
        </p:txBody>
      </p:sp>
      <p:pic>
        <p:nvPicPr>
          <p:cNvPr id="4" name="Espace réservé du contenu 3" descr="IMG_03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Vue ans le </a:t>
            </a:r>
            <a:r>
              <a:rPr lang="fr-BE" dirty="0" err="1" smtClean="0"/>
              <a:t>cheschire</a:t>
            </a:r>
            <a:endParaRPr lang="fr-BE" dirty="0"/>
          </a:p>
        </p:txBody>
      </p:sp>
      <p:pic>
        <p:nvPicPr>
          <p:cNvPr id="4" name="Espace réservé du contenu 3" descr="IMG_03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Cheschire</a:t>
            </a:r>
            <a:endParaRPr lang="fr-BE" dirty="0"/>
          </a:p>
        </p:txBody>
      </p:sp>
      <p:pic>
        <p:nvPicPr>
          <p:cNvPr id="6" name="Espace réservé du contenu 5" descr="téléchargement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85860"/>
            <a:ext cx="7477622" cy="491309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Ajustement secondaire</a:t>
            </a:r>
            <a:endParaRPr lang="fr-BE" dirty="0"/>
          </a:p>
        </p:txBody>
      </p:sp>
      <p:pic>
        <p:nvPicPr>
          <p:cNvPr id="4" name="Espace réservé du contenu 3" descr="vis ajustement support miroir secondair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Placement papier blanc !</a:t>
            </a:r>
            <a:endParaRPr lang="fr-BE" dirty="0"/>
          </a:p>
        </p:txBody>
      </p:sp>
      <p:pic>
        <p:nvPicPr>
          <p:cNvPr id="4" name="Espace réservé du contenu 3" descr="IMG_03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Secondaire</a:t>
            </a:r>
            <a:endParaRPr lang="fr-BE" dirty="0"/>
          </a:p>
        </p:txBody>
      </p:sp>
      <p:pic>
        <p:nvPicPr>
          <p:cNvPr id="4" name="Espace réservé du contenu 3" descr="téléchargeme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1928802"/>
            <a:ext cx="2143125" cy="2143125"/>
          </a:xfrm>
        </p:spPr>
      </p:pic>
      <p:pic>
        <p:nvPicPr>
          <p:cNvPr id="6" name="Image 5" descr="téléchargement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928802"/>
            <a:ext cx="2143125" cy="2143125"/>
          </a:xfrm>
          <a:prstGeom prst="rect">
            <a:avLst/>
          </a:prstGeom>
        </p:spPr>
      </p:pic>
      <p:pic>
        <p:nvPicPr>
          <p:cNvPr id="7" name="Image 6" descr="télécharge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928802"/>
            <a:ext cx="2105025" cy="2171700"/>
          </a:xfrm>
          <a:prstGeom prst="rect">
            <a:avLst/>
          </a:prstGeom>
        </p:spPr>
      </p:pic>
      <p:cxnSp>
        <p:nvCxnSpPr>
          <p:cNvPr id="9" name="Connecteur en angle 8"/>
          <p:cNvCxnSpPr/>
          <p:nvPr/>
        </p:nvCxnSpPr>
        <p:spPr>
          <a:xfrm>
            <a:off x="1285852" y="4357694"/>
            <a:ext cx="642942" cy="3571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000232" y="4572008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On commence toujours pas le secondaire</a:t>
            </a:r>
          </a:p>
          <a:p>
            <a:r>
              <a:rPr lang="fr-BE" dirty="0" smtClean="0"/>
              <a:t>Un pré alignement laser n’est pas exclu et peut aider</a:t>
            </a:r>
          </a:p>
          <a:p>
            <a:r>
              <a:rPr lang="fr-BE" dirty="0" smtClean="0"/>
              <a:t>Les bords de l’image du primaire doit être uniforme !</a:t>
            </a:r>
          </a:p>
          <a:p>
            <a:r>
              <a:rPr lang="fr-BE" dirty="0" smtClean="0"/>
              <a:t>On voit bouger l’image du primaire en faisant bouger le secondaire</a:t>
            </a:r>
            <a:endParaRPr lang="fr-B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Ajustement hauteur secondaire</a:t>
            </a:r>
            <a:endParaRPr lang="fr-BE" dirty="0"/>
          </a:p>
        </p:txBody>
      </p:sp>
      <p:pic>
        <p:nvPicPr>
          <p:cNvPr id="6" name="Espace réservé du contenu 5" descr="vis ajustement centrale du support miroir secondaire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Ajustement rotation secondaire</a:t>
            </a:r>
            <a:endParaRPr lang="fr-BE" dirty="0"/>
          </a:p>
        </p:txBody>
      </p:sp>
      <p:pic>
        <p:nvPicPr>
          <p:cNvPr id="5" name="Espace réservé du contenu 4" descr="ajustement manuel support miroir secondai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Rondeur du secondaire</a:t>
            </a:r>
            <a:endParaRPr lang="fr-BE" dirty="0"/>
          </a:p>
        </p:txBody>
      </p:sp>
      <p:pic>
        <p:nvPicPr>
          <p:cNvPr id="4" name="Espace réservé du contenu 3" descr="miroir secondaire bien rond et cent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611" y="1600200"/>
            <a:ext cx="6818777" cy="452596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Alignement primaire</a:t>
            </a:r>
            <a:endParaRPr lang="fr-BE" dirty="0"/>
          </a:p>
        </p:txBody>
      </p:sp>
      <p:pic>
        <p:nvPicPr>
          <p:cNvPr id="4" name="Espace réservé du contenu 3" descr="image09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809" y="2377467"/>
            <a:ext cx="5552381" cy="2971429"/>
          </a:xfrm>
        </p:spPr>
      </p:pic>
      <p:sp>
        <p:nvSpPr>
          <p:cNvPr id="5" name="ZoneTexte 4"/>
          <p:cNvSpPr txBox="1"/>
          <p:nvPr/>
        </p:nvSpPr>
        <p:spPr>
          <a:xfrm>
            <a:off x="1928794" y="1571612"/>
            <a:ext cx="517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On ajuste le reflet du secondaire au milieu de l’image</a:t>
            </a:r>
            <a:endParaRPr lang="fr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Disque d’Airy</a:t>
            </a:r>
            <a:endParaRPr lang="fr-BE" dirty="0"/>
          </a:p>
        </p:txBody>
      </p:sp>
      <p:pic>
        <p:nvPicPr>
          <p:cNvPr id="4" name="Espace réservé du contenu 3" descr="disque air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367" y="1643050"/>
            <a:ext cx="1905266" cy="1961905"/>
          </a:xfrm>
        </p:spPr>
      </p:pic>
      <p:sp>
        <p:nvSpPr>
          <p:cNvPr id="5" name="ZoneTexte 4"/>
          <p:cNvSpPr txBox="1"/>
          <p:nvPr/>
        </p:nvSpPr>
        <p:spPr>
          <a:xfrm>
            <a:off x="2714612" y="4429133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 = 1,22 x l x F / D</a:t>
            </a:r>
          </a:p>
          <a:p>
            <a:pPr algn="ctr"/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Résumé d’un alignement</a:t>
            </a:r>
            <a:endParaRPr lang="fr-BE" dirty="0"/>
          </a:p>
        </p:txBody>
      </p:sp>
      <p:pic>
        <p:nvPicPr>
          <p:cNvPr id="10" name="Espace réservé du contenu 9" descr="IMG_03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94459"/>
            <a:ext cx="8229600" cy="2937444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BE" dirty="0" smtClean="0"/>
              <a:t>Image parfaitement alignée</a:t>
            </a:r>
            <a:endParaRPr lang="fr-BE" dirty="0"/>
          </a:p>
        </p:txBody>
      </p:sp>
      <p:pic>
        <p:nvPicPr>
          <p:cNvPr id="4" name="Espace réservé du contenu 3" descr="vue au cheschi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3571876"/>
            <a:ext cx="6186171" cy="2964311"/>
          </a:xfrm>
        </p:spPr>
      </p:pic>
      <p:pic>
        <p:nvPicPr>
          <p:cNvPr id="5" name="Image 4" descr="ajustement-final-miroir-prima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857232"/>
            <a:ext cx="6786610" cy="270278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Image d’un alignement parfait</a:t>
            </a:r>
            <a:endParaRPr lang="fr-BE" dirty="0"/>
          </a:p>
        </p:txBody>
      </p:sp>
      <p:pic>
        <p:nvPicPr>
          <p:cNvPr id="6" name="Espace réservé du contenu 5" descr="Alignement secondaire newt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6828" y="1600200"/>
            <a:ext cx="2550344" cy="4525963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Nouvel outil</a:t>
            </a:r>
            <a:endParaRPr lang="fr-BE" dirty="0"/>
          </a:p>
        </p:txBody>
      </p:sp>
      <p:pic>
        <p:nvPicPr>
          <p:cNvPr id="4" name="Espace réservé du contenu 3" descr="collimateur-electronique-newton-rc-sc-ocal-p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Sources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dirty="0" smtClean="0">
                <a:hlinkClick r:id="rId2"/>
              </a:rPr>
              <a:t>http://</a:t>
            </a:r>
            <a:r>
              <a:rPr lang="fr-BE" sz="2000" dirty="0" smtClean="0">
                <a:hlinkClick r:id="rId2"/>
              </a:rPr>
              <a:t>www.astrosurf.com/altaz/collimation.htm</a:t>
            </a:r>
            <a:endParaRPr lang="fr-BE" sz="2000" dirty="0" smtClean="0"/>
          </a:p>
          <a:p>
            <a:r>
              <a:rPr lang="fr-BE" sz="2000" dirty="0" smtClean="0">
                <a:hlinkClick r:id="rId3"/>
              </a:rPr>
              <a:t>http://</a:t>
            </a:r>
            <a:r>
              <a:rPr lang="fr-BE" sz="2000" dirty="0" smtClean="0">
                <a:hlinkClick r:id="rId3"/>
              </a:rPr>
              <a:t>www.astrophoto.fr/collim_fr.html</a:t>
            </a:r>
            <a:endParaRPr lang="fr-BE" sz="2000" dirty="0" smtClean="0"/>
          </a:p>
          <a:p>
            <a:r>
              <a:rPr lang="fr-BE" sz="2000" dirty="0" smtClean="0">
                <a:hlinkClick r:id="rId4"/>
              </a:rPr>
              <a:t>http://</a:t>
            </a:r>
            <a:r>
              <a:rPr lang="fr-BE" sz="2000" dirty="0" smtClean="0">
                <a:hlinkClick r:id="rId4"/>
              </a:rPr>
              <a:t>www.astrosurf.com/d_bergeron/astronomie/Bibliotheque/collimation/collimation.htm</a:t>
            </a:r>
            <a:endParaRPr lang="fr-BE" sz="2000" dirty="0" smtClean="0"/>
          </a:p>
          <a:p>
            <a:endParaRPr lang="fr-B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Disque d’</a:t>
            </a:r>
            <a:r>
              <a:rPr lang="fr-BE" dirty="0" err="1" smtClean="0"/>
              <a:t>airy</a:t>
            </a:r>
            <a:r>
              <a:rPr lang="fr-BE" dirty="0" smtClean="0"/>
              <a:t> non réglé</a:t>
            </a:r>
            <a:endParaRPr lang="fr-BE" dirty="0"/>
          </a:p>
        </p:txBody>
      </p:sp>
      <p:pic>
        <p:nvPicPr>
          <p:cNvPr id="4" name="Espace réservé du contenu 3" descr="airy colimaté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666" y="2348495"/>
            <a:ext cx="5266667" cy="30293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Etoile</a:t>
            </a:r>
            <a:endParaRPr lang="fr-BE" dirty="0"/>
          </a:p>
        </p:txBody>
      </p:sp>
      <p:pic>
        <p:nvPicPr>
          <p:cNvPr id="4" name="Espace réservé du contenu 3" descr="etoile defocalise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857364"/>
            <a:ext cx="5266667" cy="2928959"/>
          </a:xfrm>
        </p:spPr>
      </p:pic>
      <p:cxnSp>
        <p:nvCxnSpPr>
          <p:cNvPr id="6" name="Connecteur en angle 5"/>
          <p:cNvCxnSpPr/>
          <p:nvPr/>
        </p:nvCxnSpPr>
        <p:spPr>
          <a:xfrm>
            <a:off x="2500298" y="5000636"/>
            <a:ext cx="571504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214678" y="5143512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Images d’étoiles déformées</a:t>
            </a:r>
          </a:p>
          <a:p>
            <a:r>
              <a:rPr lang="fr-BE" dirty="0" smtClean="0"/>
              <a:t>Champ étoilé déformé</a:t>
            </a:r>
          </a:p>
          <a:p>
            <a:r>
              <a:rPr lang="fr-BE" dirty="0" smtClean="0"/>
              <a:t>Perte de contraste et de résolution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Exemple sur un champ étoilé</a:t>
            </a:r>
            <a:endParaRPr lang="fr-BE" dirty="0"/>
          </a:p>
        </p:txBody>
      </p:sp>
      <p:pic>
        <p:nvPicPr>
          <p:cNvPr id="6" name="Espace réservé du contenu 5" descr="Etoilesdecollimatées 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130" y="1600200"/>
            <a:ext cx="679574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Impact sur les images</a:t>
            </a:r>
            <a:br>
              <a:rPr lang="fr-BE" dirty="0" smtClean="0"/>
            </a:br>
            <a:r>
              <a:rPr lang="fr-BE" dirty="0" smtClean="0"/>
              <a:t>stellaires et planétaires</a:t>
            </a:r>
            <a:endParaRPr lang="fr-BE" dirty="0"/>
          </a:p>
        </p:txBody>
      </p:sp>
      <p:pic>
        <p:nvPicPr>
          <p:cNvPr id="4" name="Espace réservé du contenu 3" descr="Image collimation Leg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500174"/>
            <a:ext cx="5138139" cy="49831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Comment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Aligner les miroirs entre eux</a:t>
            </a:r>
            <a:endParaRPr lang="fr-BE" dirty="0"/>
          </a:p>
        </p:txBody>
      </p:sp>
      <p:pic>
        <p:nvPicPr>
          <p:cNvPr id="5" name="Image 4" descr="lunet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143116"/>
            <a:ext cx="5525272" cy="2305372"/>
          </a:xfrm>
          <a:prstGeom prst="rect">
            <a:avLst/>
          </a:prstGeom>
        </p:spPr>
      </p:pic>
      <p:pic>
        <p:nvPicPr>
          <p:cNvPr id="6" name="Espace réservé du contenu 5" descr="lunette decollimat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810" y="4500570"/>
            <a:ext cx="5525272" cy="2095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518</Words>
  <Application>Microsoft Office PowerPoint</Application>
  <PresentationFormat>Affichage à l'écran (4:3)</PresentationFormat>
  <Paragraphs>113</Paragraphs>
  <Slides>44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Thème Office</vt:lpstr>
      <vt:lpstr>Collimation des télescopes</vt:lpstr>
      <vt:lpstr>Sommaire</vt:lpstr>
      <vt:lpstr>= Geométrie du télescope !</vt:lpstr>
      <vt:lpstr>Disque d’Airy</vt:lpstr>
      <vt:lpstr>Disque d’airy non réglé</vt:lpstr>
      <vt:lpstr>Etoile</vt:lpstr>
      <vt:lpstr>Exemple sur un champ étoilé</vt:lpstr>
      <vt:lpstr>Impact sur les images stellaires et planétaires</vt:lpstr>
      <vt:lpstr>Comment ?</vt:lpstr>
      <vt:lpstr>Comment ?</vt:lpstr>
      <vt:lpstr>Comment ?</vt:lpstr>
      <vt:lpstr>Comment ?</vt:lpstr>
      <vt:lpstr>Avec quoi ?</vt:lpstr>
      <vt:lpstr>Avec quoi ?</vt:lpstr>
      <vt:lpstr>Le cateye et dérivés…</vt:lpstr>
      <vt:lpstr>Les instruments</vt:lpstr>
      <vt:lpstr>La lunette</vt:lpstr>
      <vt:lpstr>Différents instruments  Différents réglages</vt:lpstr>
      <vt:lpstr>Le R.C.</vt:lpstr>
      <vt:lpstr>Le télescope Newton/astrographe</vt:lpstr>
      <vt:lpstr>Réglage SC, mak, similaires</vt:lpstr>
      <vt:lpstr>   Image finale</vt:lpstr>
      <vt:lpstr>Newton</vt:lpstr>
      <vt:lpstr>Le secondaire d’un newton</vt:lpstr>
      <vt:lpstr>Le primaire d’un newton</vt:lpstr>
      <vt:lpstr>Outils nécessaires</vt:lpstr>
      <vt:lpstr>Laser : seulement miroirs</vt:lpstr>
      <vt:lpstr>Repère sur oeilleton</vt:lpstr>
      <vt:lpstr>Retour du laser</vt:lpstr>
      <vt:lpstr>Cheschire ou oeilleton</vt:lpstr>
      <vt:lpstr>Vue ans le cheschire</vt:lpstr>
      <vt:lpstr>Cheschire</vt:lpstr>
      <vt:lpstr>Ajustement secondaire</vt:lpstr>
      <vt:lpstr>Placement papier blanc !</vt:lpstr>
      <vt:lpstr>Secondaire</vt:lpstr>
      <vt:lpstr>Ajustement hauteur secondaire</vt:lpstr>
      <vt:lpstr>Ajustement rotation secondaire</vt:lpstr>
      <vt:lpstr>Rondeur du secondaire</vt:lpstr>
      <vt:lpstr>Alignement primaire</vt:lpstr>
      <vt:lpstr>Résumé d’un alignement</vt:lpstr>
      <vt:lpstr>Image parfaitement alignée</vt:lpstr>
      <vt:lpstr>Image d’un alignement parfait</vt:lpstr>
      <vt:lpstr>Nouvel outil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Collimation des télescopes</dc:title>
  <dc:creator>Didier</dc:creator>
  <cp:lastModifiedBy>Didier</cp:lastModifiedBy>
  <cp:revision>41</cp:revision>
  <dcterms:created xsi:type="dcterms:W3CDTF">2022-01-18T13:39:13Z</dcterms:created>
  <dcterms:modified xsi:type="dcterms:W3CDTF">2022-02-20T22:33:37Z</dcterms:modified>
</cp:coreProperties>
</file>